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2.jpg" ContentType="image/jp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3" r:id="rId1"/>
  </p:sldMasterIdLst>
  <p:sldIdLst>
    <p:sldId id="264" r:id="rId2"/>
    <p:sldId id="257" r:id="rId3"/>
    <p:sldId id="260" r:id="rId4"/>
    <p:sldId id="261" r:id="rId5"/>
    <p:sldId id="262" r:id="rId6"/>
    <p:sldId id="259" r:id="rId7"/>
    <p:sldId id="263" r:id="rId8"/>
    <p:sldId id="265" r:id="rId9"/>
    <p:sldId id="266" r:id="rId10"/>
    <p:sldId id="267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8645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974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1999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014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1056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565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5315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2337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525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3670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7/13/2023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1396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1324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dudas_dfi@nube.sep.gob.mx" TargetMode="External"/><Relationship Id="rId5" Type="http://schemas.openxmlformats.org/officeDocument/2006/relationships/hyperlink" Target="mailto:dfi.dgesui@nube.sep.gob.mx" TargetMode="External"/><Relationship Id="rId4" Type="http://schemas.openxmlformats.org/officeDocument/2006/relationships/hyperlink" Target="mailto:contraloria_social_dfi@nube.sep.gob.mx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tm.mx/contraloria/prodep.html" TargetMode="External"/><Relationship Id="rId2" Type="http://schemas.openxmlformats.org/officeDocument/2006/relationships/hyperlink" Target="https://dgesui.ses.sep.gob.mx/programas/programa-para-el-desarrollo-profesional-docente-para-el-tipo-superior-s247-prodep-vigente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52272" y="5622036"/>
            <a:ext cx="3948684" cy="8153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373505" y="2072655"/>
            <a:ext cx="5111788" cy="673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255"/>
              </a:lnSpc>
              <a:spcBef>
                <a:spcPts val="262"/>
              </a:spcBef>
            </a:pPr>
            <a:r>
              <a:rPr sz="5100" dirty="0" smtClean="0">
                <a:solidFill>
                  <a:srgbClr val="DEC8A1"/>
                </a:solidFill>
                <a:latin typeface="Times New Roman"/>
                <a:cs typeface="Times New Roman"/>
              </a:rPr>
              <a:t>CONTRALOR</a:t>
            </a:r>
            <a:r>
              <a:rPr sz="5100" spc="9" dirty="0" smtClean="0">
                <a:solidFill>
                  <a:srgbClr val="DEC8A1"/>
                </a:solidFill>
                <a:latin typeface="Times New Roman"/>
                <a:cs typeface="Times New Roman"/>
              </a:rPr>
              <a:t>Í</a:t>
            </a:r>
            <a:r>
              <a:rPr sz="5100" spc="0" dirty="0" smtClean="0">
                <a:solidFill>
                  <a:srgbClr val="DEC8A1"/>
                </a:solidFill>
                <a:latin typeface="Times New Roman"/>
                <a:cs typeface="Times New Roman"/>
              </a:rPr>
              <a:t>A</a:t>
            </a:r>
            <a:endParaRPr sz="51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41503" y="2072655"/>
            <a:ext cx="2625915" cy="673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255"/>
              </a:lnSpc>
              <a:spcBef>
                <a:spcPts val="262"/>
              </a:spcBef>
            </a:pPr>
            <a:r>
              <a:rPr sz="5100" spc="0" dirty="0" smtClean="0">
                <a:solidFill>
                  <a:srgbClr val="DEC8A1"/>
                </a:solidFill>
                <a:latin typeface="Times New Roman"/>
                <a:cs typeface="Times New Roman"/>
              </a:rPr>
              <a:t>SOCIAL</a:t>
            </a:r>
            <a:endParaRPr sz="51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224924" y="2072655"/>
            <a:ext cx="1689341" cy="673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255"/>
              </a:lnSpc>
              <a:spcBef>
                <a:spcPts val="262"/>
              </a:spcBef>
            </a:pPr>
            <a:r>
              <a:rPr sz="5100" spc="0" dirty="0" smtClean="0">
                <a:solidFill>
                  <a:srgbClr val="DEC8A1"/>
                </a:solidFill>
                <a:latin typeface="Times New Roman"/>
                <a:cs typeface="Times New Roman"/>
              </a:rPr>
              <a:t>2023</a:t>
            </a:r>
            <a:endParaRPr sz="51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38022" y="3568520"/>
            <a:ext cx="10746225" cy="8976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435"/>
              </a:lnSpc>
              <a:spcBef>
                <a:spcPts val="171"/>
              </a:spcBef>
            </a:pPr>
            <a:r>
              <a:rPr sz="3300" spc="0" dirty="0" smtClean="0">
                <a:solidFill>
                  <a:srgbClr val="FFFFFF"/>
                </a:solidFill>
                <a:latin typeface="Times New Roman"/>
                <a:cs typeface="Times New Roman"/>
              </a:rPr>
              <a:t>Programa</a:t>
            </a:r>
            <a:r>
              <a:rPr sz="3300" spc="616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300" spc="0" dirty="0" smtClean="0">
                <a:solidFill>
                  <a:srgbClr val="FFFFFF"/>
                </a:solidFill>
                <a:latin typeface="Times New Roman"/>
                <a:cs typeface="Times New Roman"/>
              </a:rPr>
              <a:t>para</a:t>
            </a:r>
            <a:r>
              <a:rPr sz="3300" spc="244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300" spc="0" dirty="0" smtClean="0">
                <a:solidFill>
                  <a:srgbClr val="FFFFFF"/>
                </a:solidFill>
                <a:latin typeface="Times New Roman"/>
                <a:cs typeface="Times New Roman"/>
              </a:rPr>
              <a:t>el</a:t>
            </a:r>
            <a:r>
              <a:rPr sz="3300" spc="-161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300" spc="0" dirty="0" smtClean="0">
                <a:solidFill>
                  <a:srgbClr val="FFFFFF"/>
                </a:solidFill>
                <a:latin typeface="Times New Roman"/>
                <a:cs typeface="Times New Roman"/>
              </a:rPr>
              <a:t>Desar</a:t>
            </a:r>
            <a:r>
              <a:rPr sz="3300" spc="6" dirty="0" smtClean="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sz="3300" spc="0" dirty="0" smtClean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3300" spc="-18" dirty="0" smtClean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3300" spc="0" dirty="0" smtClean="0">
                <a:solidFill>
                  <a:srgbClr val="FFFFFF"/>
                </a:solidFill>
                <a:latin typeface="Times New Roman"/>
                <a:cs typeface="Times New Roman"/>
              </a:rPr>
              <a:t>lo</a:t>
            </a:r>
            <a:r>
              <a:rPr sz="3300" spc="-426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300" spc="0" dirty="0" smtClean="0">
                <a:solidFill>
                  <a:srgbClr val="FFFFFF"/>
                </a:solidFill>
                <a:latin typeface="Times New Roman"/>
                <a:cs typeface="Times New Roman"/>
              </a:rPr>
              <a:t>Profes</a:t>
            </a:r>
            <a:r>
              <a:rPr sz="3300" spc="-12" dirty="0" smtClean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3300" spc="0" dirty="0" smtClean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3300" spc="-18" dirty="0" smtClean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3300" spc="0" dirty="0" smtClean="0">
                <a:solidFill>
                  <a:srgbClr val="FFFFFF"/>
                </a:solidFill>
                <a:latin typeface="Times New Roman"/>
                <a:cs typeface="Times New Roman"/>
              </a:rPr>
              <a:t>al</a:t>
            </a:r>
            <a:r>
              <a:rPr sz="3300" spc="-117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300" spc="0" dirty="0" smtClean="0">
                <a:solidFill>
                  <a:srgbClr val="FFFFFF"/>
                </a:solidFill>
                <a:latin typeface="Times New Roman"/>
                <a:cs typeface="Times New Roman"/>
              </a:rPr>
              <a:t>Doc</a:t>
            </a:r>
            <a:r>
              <a:rPr sz="3300" spc="-9" dirty="0" smtClean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300" spc="0" dirty="0" smtClean="0">
                <a:solidFill>
                  <a:srgbClr val="FFFFFF"/>
                </a:solidFill>
                <a:latin typeface="Times New Roman"/>
                <a:cs typeface="Times New Roman"/>
              </a:rPr>
              <a:t>nte,</a:t>
            </a:r>
            <a:endParaRPr sz="3300">
              <a:latin typeface="Times New Roman"/>
              <a:cs typeface="Times New Roman"/>
            </a:endParaRPr>
          </a:p>
          <a:p>
            <a:pPr marL="3856647" marR="3887730" algn="ctr">
              <a:lnSpc>
                <a:spcPts val="3565"/>
              </a:lnSpc>
              <a:spcBef>
                <a:spcPts val="6"/>
              </a:spcBef>
            </a:pPr>
            <a:r>
              <a:rPr sz="3300" spc="0" dirty="0" smtClean="0">
                <a:solidFill>
                  <a:srgbClr val="FFFFFF"/>
                </a:solidFill>
                <a:latin typeface="Times New Roman"/>
                <a:cs typeface="Times New Roman"/>
              </a:rPr>
              <a:t>tipo</a:t>
            </a:r>
            <a:r>
              <a:rPr sz="3300" spc="176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300" spc="0" dirty="0" smtClean="0">
                <a:solidFill>
                  <a:srgbClr val="FFFFFF"/>
                </a:solidFill>
                <a:latin typeface="Times New Roman"/>
                <a:cs typeface="Times New Roman"/>
              </a:rPr>
              <a:t>Superior.</a:t>
            </a:r>
            <a:endParaRPr sz="33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0558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3" name="Picture 15" descr="Presenta tu Queja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200"/>
                    </a14:imgEffect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1446" b="1371"/>
          <a:stretch/>
        </p:blipFill>
        <p:spPr bwMode="auto">
          <a:xfrm>
            <a:off x="5089631" y="0"/>
            <a:ext cx="7102370" cy="5893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ángulo 8"/>
          <p:cNvSpPr/>
          <p:nvPr/>
        </p:nvSpPr>
        <p:spPr>
          <a:xfrm>
            <a:off x="495992" y="520577"/>
            <a:ext cx="6012873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600" b="1" dirty="0" smtClean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Trebuchet MS" panose="020B0603020202020204" pitchFamily="34" charset="0"/>
                <a:ea typeface="Trebuchet MS" panose="020B0603020202020204" pitchFamily="34" charset="0"/>
                <a:cs typeface="Times New Roman" panose="02020603050405020304" pitchFamily="18" charset="0"/>
              </a:rPr>
              <a:t>ATENCIÓN DE QUEJAS Y DENUNCIAS</a:t>
            </a:r>
          </a:p>
          <a:p>
            <a:pPr algn="ctr"/>
            <a:endParaRPr lang="es-ES" sz="1600" dirty="0" smtClean="0">
              <a:solidFill>
                <a:srgbClr val="000000"/>
              </a:solidFill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  <a:latin typeface="Trebuchet MS" panose="020B0603020202020204" pitchFamily="34" charset="0"/>
              <a:ea typeface="Trebuchet MS" panose="020B0603020202020204" pitchFamily="34" charset="0"/>
              <a:cs typeface="Times New Roman" panose="02020603050405020304" pitchFamily="18" charset="0"/>
            </a:endParaRPr>
          </a:p>
          <a:p>
            <a:r>
              <a:rPr lang="es-ES" dirty="0" smtClean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Trebuchet MS" panose="020B0603020202020204" pitchFamily="34" charset="0"/>
                <a:ea typeface="Trebuchet MS" panose="020B0603020202020204" pitchFamily="34" charset="0"/>
                <a:cs typeface="Times New Roman" panose="02020603050405020304" pitchFamily="18" charset="0"/>
                <a:hlinkClick r:id="rId4"/>
              </a:rPr>
              <a:t>contraloria_social_dfi@nube.sep.gob.mx</a:t>
            </a:r>
            <a:endParaRPr lang="es-ES" dirty="0" smtClean="0">
              <a:solidFill>
                <a:srgbClr val="000000"/>
              </a:solidFill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  <a:latin typeface="Trebuchet MS" panose="020B0603020202020204" pitchFamily="34" charset="0"/>
              <a:ea typeface="Trebuchet MS" panose="020B0603020202020204" pitchFamily="34" charset="0"/>
              <a:cs typeface="Times New Roman" panose="02020603050405020304" pitchFamily="18" charset="0"/>
            </a:endParaRPr>
          </a:p>
          <a:p>
            <a:endParaRPr lang="es-ES" dirty="0" smtClean="0">
              <a:solidFill>
                <a:srgbClr val="000000"/>
              </a:solidFill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  <a:latin typeface="Trebuchet MS" panose="020B0603020202020204" pitchFamily="34" charset="0"/>
              <a:cs typeface="Times New Roman" panose="02020603050405020304" pitchFamily="18" charset="0"/>
            </a:endParaRPr>
          </a:p>
          <a:p>
            <a:r>
              <a:rPr lang="es-ES" b="1" dirty="0" smtClean="0"/>
              <a:t>Trámites </a:t>
            </a:r>
            <a:r>
              <a:rPr lang="es-ES" b="1" dirty="0"/>
              <a:t>y </a:t>
            </a:r>
            <a:r>
              <a:rPr lang="es-ES" b="1" dirty="0" smtClean="0"/>
              <a:t>servicios</a:t>
            </a:r>
          </a:p>
          <a:p>
            <a:endParaRPr lang="es-ES" sz="400" dirty="0"/>
          </a:p>
          <a:p>
            <a:r>
              <a:rPr lang="es-ES" dirty="0" smtClean="0">
                <a:hlinkClick r:id="rId5"/>
              </a:rPr>
              <a:t>dfi.dgesui@nube.sep.gob.mx</a:t>
            </a:r>
            <a:r>
              <a:rPr lang="es-ES" dirty="0" smtClean="0"/>
              <a:t>  </a:t>
            </a:r>
            <a:r>
              <a:rPr lang="es-ES" dirty="0"/>
              <a:t>y </a:t>
            </a:r>
            <a:r>
              <a:rPr lang="es-ES" dirty="0" smtClean="0">
                <a:hlinkClick r:id="rId6"/>
              </a:rPr>
              <a:t>dudas_dfi@nube.sep.gob.mx</a:t>
            </a:r>
            <a:endParaRPr lang="es-ES" dirty="0" smtClean="0"/>
          </a:p>
          <a:p>
            <a:pPr algn="ctr"/>
            <a:endParaRPr lang="es-ES" dirty="0" smtClean="0"/>
          </a:p>
          <a:p>
            <a:r>
              <a:rPr lang="es-ES" b="1" dirty="0">
                <a:solidFill>
                  <a:srgbClr val="990000"/>
                </a:solidFill>
              </a:rPr>
              <a:t>INSTANCIAS A LAS QUE PUEDES ACUDIR PARA QUEJAS Y DENUNCIAS</a:t>
            </a:r>
          </a:p>
          <a:p>
            <a:endParaRPr lang="es-ES" sz="700" dirty="0"/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b="1" dirty="0" smtClean="0"/>
              <a:t>Denuncia </a:t>
            </a:r>
            <a:r>
              <a:rPr lang="es-ES" b="1" dirty="0"/>
              <a:t>Ciudadana </a:t>
            </a:r>
            <a:r>
              <a:rPr lang="es-ES" dirty="0"/>
              <a:t>de la Corrupción (SIDEC</a:t>
            </a:r>
            <a:r>
              <a:rPr lang="es-ES" dirty="0" smtClean="0"/>
              <a:t>): </a:t>
            </a:r>
            <a:r>
              <a:rPr lang="es-ES" dirty="0"/>
              <a:t>https//sidec.funcionpublica.gob.mx</a:t>
            </a:r>
            <a:r>
              <a:rPr lang="es-ES" dirty="0" smtClean="0"/>
              <a:t>/#!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b="1" dirty="0" smtClean="0"/>
              <a:t>Vía </a:t>
            </a:r>
            <a:r>
              <a:rPr lang="es-ES" b="1" dirty="0"/>
              <a:t>correspondencia: </a:t>
            </a:r>
            <a:r>
              <a:rPr lang="es-ES" dirty="0"/>
              <a:t>Dirección General de Denuncias e Investigaciones de la Secretaría de la Función Pública en Av. Insurgentes Sur No. 1735, Piso 2 Ala Norte, Guadalupe Inn, Álvaro Obregón, CP 01020, Ciudad de México. </a:t>
            </a:r>
            <a:endParaRPr lang="es-ES" dirty="0" smtClean="0"/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b="1" dirty="0" smtClean="0"/>
              <a:t>Vía </a:t>
            </a:r>
            <a:r>
              <a:rPr lang="es-ES" b="1" dirty="0"/>
              <a:t>telefónica: </a:t>
            </a:r>
            <a:r>
              <a:rPr lang="es-ES" dirty="0"/>
              <a:t>En el interior de la República al 800 11 28 700 y en la Ciudad de México 55 2000 2000. </a:t>
            </a:r>
            <a:endParaRPr lang="es-ES" dirty="0" smtClean="0"/>
          </a:p>
          <a:p>
            <a:endParaRPr lang="es-ES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43525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Lanza SFP app para denuncias de paisan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918886" cy="6084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/>
          <p:cNvSpPr/>
          <p:nvPr/>
        </p:nvSpPr>
        <p:spPr>
          <a:xfrm>
            <a:off x="5070763" y="280612"/>
            <a:ext cx="6999317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b="1" dirty="0"/>
              <a:t>Presencial</a:t>
            </a:r>
            <a:r>
              <a:rPr lang="es-ES" dirty="0"/>
              <a:t>: En el módulo 3 de la SFP en Av. Insurgentes Sur No. 1735, PB, Guadalupe Inn, Álvaro Obregón, CP 01020, Ciudad de México. 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b="1" dirty="0"/>
              <a:t>Aplicación (App) </a:t>
            </a:r>
            <a:r>
              <a:rPr lang="es-ES" dirty="0"/>
              <a:t>“Denuncia Ciudadana de la Corrupción” </a:t>
            </a:r>
            <a:endParaRPr lang="es-ES" dirty="0" smtClean="0"/>
          </a:p>
          <a:p>
            <a:pPr>
              <a:spcBef>
                <a:spcPts val="600"/>
              </a:spcBef>
            </a:pPr>
            <a:endParaRPr lang="es-ES" dirty="0" smtClean="0"/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s-ES" b="1" dirty="0" smtClean="0"/>
              <a:t>A </a:t>
            </a:r>
            <a:r>
              <a:rPr lang="es-ES" b="1" dirty="0"/>
              <a:t>los teléfonos:</a:t>
            </a:r>
            <a:r>
              <a:rPr lang="es-ES" dirty="0"/>
              <a:t> </a:t>
            </a:r>
            <a:endParaRPr lang="es-ES" dirty="0" smtClean="0"/>
          </a:p>
          <a:p>
            <a:pPr lvl="1">
              <a:spcBef>
                <a:spcPts val="600"/>
              </a:spcBef>
            </a:pPr>
            <a:r>
              <a:rPr lang="es-ES" dirty="0" smtClean="0"/>
              <a:t>55 </a:t>
            </a:r>
            <a:r>
              <a:rPr lang="es-ES" dirty="0"/>
              <a:t>36 01 86 50 (en la Ciudad de México) </a:t>
            </a:r>
            <a:r>
              <a:rPr lang="es-ES" dirty="0" smtClean="0"/>
              <a:t>extensiones </a:t>
            </a:r>
            <a:r>
              <a:rPr lang="es-ES" dirty="0"/>
              <a:t>66224 (exclusivo denuncias de funcionarios públicos de la SEP), 66227, 66242, 66243 y </a:t>
            </a:r>
            <a:r>
              <a:rPr lang="es-ES" dirty="0" smtClean="0"/>
              <a:t>66244.</a:t>
            </a:r>
          </a:p>
          <a:p>
            <a:pPr lvl="1">
              <a:spcBef>
                <a:spcPts val="600"/>
              </a:spcBef>
            </a:pPr>
            <a:r>
              <a:rPr lang="es-ES" dirty="0"/>
              <a:t>I</a:t>
            </a:r>
            <a:r>
              <a:rPr lang="es-ES" dirty="0" smtClean="0"/>
              <a:t>nterior </a:t>
            </a:r>
            <a:r>
              <a:rPr lang="es-ES" dirty="0"/>
              <a:t>de la República 800 288 66 88 LADA SIN COSTO, en un horario 9:00 a 15:00 y de 16:00 a 18:00 horas, de lunes a viernes</a:t>
            </a:r>
            <a:r>
              <a:rPr lang="es-ES" dirty="0" smtClean="0"/>
              <a:t>.</a:t>
            </a:r>
          </a:p>
          <a:p>
            <a:pPr lvl="1">
              <a:spcBef>
                <a:spcPts val="600"/>
              </a:spcBef>
            </a:pPr>
            <a:endParaRPr lang="es-ES" sz="10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 smtClean="0"/>
              <a:t>Acudir </a:t>
            </a:r>
            <a:r>
              <a:rPr lang="es-ES" dirty="0"/>
              <a:t>de manera personal dentro del referido horario, a las oficinas que ocupa el Área de Quejas de este Órgano Fiscalizador, ubicado en: Av. Universidad 1074, Col. Xoco, C.P. 03330, Benito Juárez, Ciudad de México. </a:t>
            </a:r>
            <a:endParaRPr lang="es-ES" dirty="0" smtClean="0"/>
          </a:p>
          <a:p>
            <a:endParaRPr lang="es-ES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dirty="0" smtClean="0"/>
              <a:t>Ingresar </a:t>
            </a:r>
            <a:r>
              <a:rPr lang="es-ES" dirty="0"/>
              <a:t>su escrito en la Oficialía de Partes Común, localizada en el referido domicilio de las 9:00 a 15:00 horas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02327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40327" y="831272"/>
            <a:ext cx="1074835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ES" dirty="0" smtClean="0"/>
          </a:p>
          <a:p>
            <a:pPr algn="ctr"/>
            <a:endParaRPr lang="es-ES" dirty="0"/>
          </a:p>
          <a:p>
            <a:pPr algn="ctr"/>
            <a:endParaRPr lang="es-ES" dirty="0" smtClean="0"/>
          </a:p>
          <a:p>
            <a:pPr algn="ctr"/>
            <a:r>
              <a:rPr lang="es-ES" b="1" dirty="0" smtClean="0"/>
              <a:t>ÓRGANO </a:t>
            </a:r>
            <a:r>
              <a:rPr lang="es-ES" b="1" dirty="0"/>
              <a:t>ESTATAL DE </a:t>
            </a:r>
            <a:r>
              <a:rPr lang="es-ES" b="1" dirty="0" smtClean="0"/>
              <a:t>CONTROL</a:t>
            </a:r>
            <a:endParaRPr lang="es-ES" b="1" dirty="0"/>
          </a:p>
          <a:p>
            <a:pPr algn="ctr"/>
            <a:r>
              <a:rPr lang="es-ES" dirty="0"/>
              <a:t>Tel. 951 5015000 ext. 10188</a:t>
            </a:r>
          </a:p>
          <a:p>
            <a:pPr algn="ctr"/>
            <a:endParaRPr lang="es-ES" dirty="0" smtClean="0"/>
          </a:p>
          <a:p>
            <a:pPr algn="ctr"/>
            <a:endParaRPr lang="es-ES" dirty="0"/>
          </a:p>
          <a:p>
            <a:pPr algn="ctr"/>
            <a:endParaRPr lang="es-ES" dirty="0" smtClean="0"/>
          </a:p>
          <a:p>
            <a:pPr algn="ctr"/>
            <a:endParaRPr lang="es-ES" dirty="0"/>
          </a:p>
          <a:p>
            <a:pPr algn="ctr"/>
            <a:endParaRPr lang="es-ES" dirty="0" smtClean="0"/>
          </a:p>
          <a:p>
            <a:pPr algn="ctr"/>
            <a:endParaRPr lang="es-ES" dirty="0"/>
          </a:p>
          <a:p>
            <a:pPr algn="ctr"/>
            <a:endParaRPr lang="es-ES" dirty="0"/>
          </a:p>
          <a:p>
            <a:pPr algn="ctr"/>
            <a:endParaRPr lang="es-ES" dirty="0"/>
          </a:p>
          <a:p>
            <a:pPr algn="ctr"/>
            <a:r>
              <a:rPr lang="es-ES" b="1" dirty="0">
                <a:solidFill>
                  <a:srgbClr val="990000"/>
                </a:solidFill>
              </a:rPr>
              <a:t>RESPONSABLE DE CONTRALORÍA </a:t>
            </a:r>
            <a:r>
              <a:rPr lang="es-ES" b="1" dirty="0" smtClean="0">
                <a:solidFill>
                  <a:srgbClr val="990000"/>
                </a:solidFill>
              </a:rPr>
              <a:t>SOCIAL</a:t>
            </a:r>
            <a:endParaRPr lang="es-ES" dirty="0"/>
          </a:p>
          <a:p>
            <a:pPr algn="ctr"/>
            <a:r>
              <a:rPr lang="es-ES" b="1" dirty="0"/>
              <a:t>L.C.P. Mayra Ramírez Vásquez</a:t>
            </a:r>
          </a:p>
          <a:p>
            <a:pPr algn="ctr"/>
            <a:r>
              <a:rPr lang="es-ES" dirty="0"/>
              <a:t>auditorinterno@mixteco.utm.mx</a:t>
            </a:r>
          </a:p>
          <a:p>
            <a:pPr algn="ctr"/>
            <a:r>
              <a:rPr lang="es-ES" dirty="0"/>
              <a:t>Tel. 953 53 20399 </a:t>
            </a:r>
          </a:p>
          <a:p>
            <a:pPr algn="ctr"/>
            <a:r>
              <a:rPr lang="es-ES" dirty="0"/>
              <a:t>ext. 720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27938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G R A C I A S</a:t>
            </a:r>
            <a:endParaRPr lang="es-MX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600" dirty="0" smtClean="0">
                <a:solidFill>
                  <a:srgbClr val="990000"/>
                </a:solidFill>
              </a:rPr>
              <a:t>PRODEP 2023</a:t>
            </a:r>
            <a:endParaRPr lang="es-MX" sz="3600" dirty="0">
              <a:solidFill>
                <a:srgbClr val="990000"/>
              </a:solidFill>
            </a:endParaRPr>
          </a:p>
        </p:txBody>
      </p:sp>
      <p:pic>
        <p:nvPicPr>
          <p:cNvPr id="4" name="Picture 30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4167" y1="63380" x2="2778" y2="37324"/>
                        <a14:foregroundMark x1="2778" y1="38732" x2="14583" y2="17606"/>
                        <a14:foregroundMark x1="22917" y1="11972" x2="47917" y2="4225"/>
                        <a14:foregroundMark x1="51389" y1="2817" x2="72222" y2="7042"/>
                        <a14:foregroundMark x1="79861" y1="12676" x2="84722" y2="16901"/>
                        <a14:foregroundMark x1="88194" y1="23239" x2="93750" y2="28873"/>
                        <a14:foregroundMark x1="96528" y1="34507" x2="96528" y2="63380"/>
                        <a14:foregroundMark x1="21528" y1="85915" x2="47917" y2="95775"/>
                        <a14:foregroundMark x1="52083" y1="96479" x2="78472" y2="85211"/>
                        <a14:foregroundMark x1="21528" y1="67606" x2="39583" y2="6831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89141" y="1165580"/>
            <a:ext cx="1860146" cy="143630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8931" y="1124362"/>
            <a:ext cx="3013364" cy="1263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597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592" y="334878"/>
            <a:ext cx="1179941" cy="122639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80160" y="511361"/>
            <a:ext cx="8911687" cy="1544320"/>
          </a:xfrm>
        </p:spPr>
        <p:txBody>
          <a:bodyPr>
            <a:noAutofit/>
          </a:bodyPr>
          <a:lstStyle/>
          <a:p>
            <a:pPr algn="ctr"/>
            <a:r>
              <a:rPr lang="es-ES" sz="4800" b="1" dirty="0" smtClean="0"/>
              <a:t>UNIVERSIDAD TECNOLÓGICA DE LA MIXTECA</a:t>
            </a:r>
            <a:endParaRPr lang="es-MX" sz="4800" b="1" dirty="0"/>
          </a:p>
        </p:txBody>
      </p:sp>
      <p:sp>
        <p:nvSpPr>
          <p:cNvPr id="5" name="CuadroTexto 4"/>
          <p:cNvSpPr txBox="1"/>
          <p:nvPr/>
        </p:nvSpPr>
        <p:spPr>
          <a:xfrm>
            <a:off x="9164320" y="5651987"/>
            <a:ext cx="3027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990000"/>
                </a:solidFill>
              </a:rPr>
              <a:t>PRODEP 2023</a:t>
            </a:r>
            <a:endParaRPr lang="es-MX" sz="2400" b="1" dirty="0">
              <a:solidFill>
                <a:srgbClr val="990000"/>
              </a:solidFill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1400536" y="3204685"/>
            <a:ext cx="8915399" cy="166590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ES" b="1" dirty="0" smtClean="0">
                <a:solidFill>
                  <a:srgbClr val="990000"/>
                </a:solidFill>
                <a:latin typeface="Bahnschrift Light" panose="020B0502040204020203" pitchFamily="34" charset="0"/>
              </a:rPr>
              <a:t>PROGRAMA PARA EL DESARROLLO PROFESIONAL DOCENTE, PARA EL TIPO SUPERIOR.</a:t>
            </a:r>
            <a:endParaRPr lang="es-MX" b="1" dirty="0">
              <a:solidFill>
                <a:srgbClr val="990000"/>
              </a:solidFill>
              <a:latin typeface="Bahnschrift Light" panose="020B0502040204020203" pitchFamily="34" charset="0"/>
            </a:endParaRPr>
          </a:p>
        </p:txBody>
      </p:sp>
      <p:pic>
        <p:nvPicPr>
          <p:cNvPr id="10" name="Picture 2" descr="Cédula profesional | Campaña | gob.mx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547" b="650"/>
          <a:stretch/>
        </p:blipFill>
        <p:spPr bwMode="auto">
          <a:xfrm>
            <a:off x="10058400" y="334878"/>
            <a:ext cx="1707357" cy="948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9577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La gestión por competencias como herramienta competiti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673" y="3143296"/>
            <a:ext cx="3743094" cy="2790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uales son las diferencias físicas entre hombres y mujeres?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8975" y="224446"/>
            <a:ext cx="2252933" cy="1737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415637" y="430241"/>
            <a:ext cx="4873625" cy="650875"/>
          </a:xfrm>
        </p:spPr>
        <p:txBody>
          <a:bodyPr>
            <a:normAutofit/>
          </a:bodyPr>
          <a:lstStyle/>
          <a:p>
            <a:r>
              <a:rPr lang="es-ES" sz="4000" dirty="0" smtClean="0">
                <a:solidFill>
                  <a:srgbClr val="990000"/>
                </a:solidFill>
              </a:rPr>
              <a:t>OBJETIVOS PRODEP</a:t>
            </a:r>
            <a:endParaRPr lang="es-MX" sz="4000" dirty="0">
              <a:solidFill>
                <a:srgbClr val="990000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4294967295"/>
          </p:nvPr>
        </p:nvSpPr>
        <p:spPr>
          <a:xfrm>
            <a:off x="710536" y="1281083"/>
            <a:ext cx="8599719" cy="348210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2400" dirty="0"/>
              <a:t>a) Profesionalizar a las/los PTC otorgando </a:t>
            </a:r>
            <a:r>
              <a:rPr lang="es-ES" sz="2400" dirty="0" smtClean="0"/>
              <a:t>apoyos en </a:t>
            </a:r>
            <a:r>
              <a:rPr lang="es-ES" sz="2400" dirty="0"/>
              <a:t>un esquema en el que hombres y mujeres tengan las mismas </a:t>
            </a:r>
            <a:r>
              <a:rPr lang="es-ES" sz="2400" dirty="0" smtClean="0"/>
              <a:t>oportunidades.</a:t>
            </a:r>
          </a:p>
          <a:p>
            <a:pPr marL="0" indent="0" algn="just">
              <a:buNone/>
            </a:pPr>
            <a:endParaRPr lang="es-ES" sz="2400" dirty="0"/>
          </a:p>
          <a:p>
            <a:pPr marL="0" indent="0" algn="just">
              <a:buNone/>
            </a:pPr>
            <a:r>
              <a:rPr lang="es-ES" sz="2400" dirty="0" smtClean="0"/>
              <a:t>b</a:t>
            </a:r>
            <a:r>
              <a:rPr lang="es-ES" sz="2400" dirty="0"/>
              <a:t>) Coadyuvar a que las Universidades Interculturales, a través del apoyo de proyectos integrales impulsen la calidad de su capacidad </a:t>
            </a:r>
            <a:r>
              <a:rPr lang="es-ES" sz="2400" dirty="0" smtClean="0"/>
              <a:t>y competitividad </a:t>
            </a:r>
            <a:r>
              <a:rPr lang="es-ES" sz="2400" dirty="0"/>
              <a:t>académicas y de sus principales procesos de gestión y de vinculación comunitaria</a:t>
            </a:r>
            <a:r>
              <a:rPr lang="es-ES" sz="2400" dirty="0" smtClean="0"/>
              <a:t>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66670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40574" y="424054"/>
            <a:ext cx="1089798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dirty="0" smtClean="0"/>
              <a:t>El </a:t>
            </a:r>
            <a:r>
              <a:rPr lang="es-ES" sz="2800" dirty="0"/>
              <a:t>Programa es coordinado a nivel central, para el Tipo Superior, por la siguientes Unidades Responsables</a:t>
            </a:r>
            <a:r>
              <a:rPr lang="es-ES" sz="2800" dirty="0" smtClean="0"/>
              <a:t>:</a:t>
            </a:r>
          </a:p>
          <a:p>
            <a:pPr algn="just"/>
            <a:endParaRPr lang="es-ES" sz="2800" dirty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/>
              <a:t>Secretaría de la Función Pública.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 smtClean="0"/>
              <a:t>Dirección </a:t>
            </a:r>
            <a:r>
              <a:rPr lang="es-ES" sz="2800" dirty="0"/>
              <a:t>General de Educación Superior Universitaria e Intercultural (</a:t>
            </a:r>
            <a:r>
              <a:rPr lang="es-ES" sz="2800" dirty="0" smtClean="0"/>
              <a:t>DGESUI)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ES" sz="2800" dirty="0"/>
              <a:t>Instituciones Públicas de Educación Superior beneficiarias.	</a:t>
            </a:r>
            <a:endParaRPr lang="es-ES" sz="2800" dirty="0" smtClean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MX" sz="2800" dirty="0" smtClean="0"/>
              <a:t>Comité </a:t>
            </a:r>
            <a:r>
              <a:rPr lang="es-MX" sz="2800" dirty="0"/>
              <a:t>de Contraloría Social.	</a:t>
            </a:r>
            <a:endParaRPr lang="es-MX" sz="2800" dirty="0" smtClean="0"/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s-MX" sz="2800" dirty="0" smtClean="0"/>
              <a:t>Órgano </a:t>
            </a:r>
            <a:r>
              <a:rPr lang="es-MX" sz="2800" dirty="0"/>
              <a:t>Estatal de Control.	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698850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51578" y="713079"/>
            <a:ext cx="9603275" cy="1049235"/>
          </a:xfrm>
        </p:spPr>
        <p:txBody>
          <a:bodyPr/>
          <a:lstStyle/>
          <a:p>
            <a:pPr algn="ctr"/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BENEFICIARIOS PRODEP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s-ES" dirty="0" smtClean="0"/>
              <a:t>Perfil Deseable y Consolidación de las Universidades Interculturales.</a:t>
            </a:r>
          </a:p>
          <a:p>
            <a:pPr lvl="1"/>
            <a:r>
              <a:rPr lang="es-ES" dirty="0" smtClean="0"/>
              <a:t>Aquellos PTC que recibieron apoyos en dinero, especie o por algún servicio.</a:t>
            </a:r>
            <a:endParaRPr lang="es-MX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 smtClean="0"/>
              <a:t>Estos beneficiarios pueden supervisar y vigilar las obras de manera individual o en grupo, integrando lo que llamamos  </a:t>
            </a:r>
          </a:p>
        </p:txBody>
      </p:sp>
      <p:pic>
        <p:nvPicPr>
          <p:cNvPr id="5" name="Marcador de contenido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5366" y="3853720"/>
            <a:ext cx="2712466" cy="1133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494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43761" y="303312"/>
            <a:ext cx="9603275" cy="1683432"/>
          </a:xfrm>
        </p:spPr>
        <p:txBody>
          <a:bodyPr/>
          <a:lstStyle/>
          <a:p>
            <a:pPr algn="just"/>
            <a:r>
              <a:rPr lang="es-ES" dirty="0" smtClean="0"/>
              <a:t>La </a:t>
            </a:r>
            <a:r>
              <a:rPr lang="es-ES" b="1" dirty="0" smtClean="0">
                <a:solidFill>
                  <a:srgbClr val="990000"/>
                </a:solidFill>
              </a:rPr>
              <a:t>Contraloría Social </a:t>
            </a:r>
            <a:r>
              <a:rPr lang="es-ES" dirty="0" smtClean="0"/>
              <a:t>Constituye una practica de transparencia, de rendición de cuentas y se convierte en un mecanismo de los beneficiarios para que, de manera organizada verifiquen el cumplimiento de las metas y la correcta aplicación de los recursos públicos asignados al PRODEP, para el tipo superior.</a:t>
            </a:r>
            <a:endParaRPr lang="es-MX" dirty="0"/>
          </a:p>
        </p:txBody>
      </p:sp>
      <p:pic>
        <p:nvPicPr>
          <p:cNvPr id="4098" name="Picture 2" descr="Revisión de vigilancia profunda del SAT: como atenderl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702" y="2935172"/>
            <a:ext cx="2770505" cy="1558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7306886" y="2189951"/>
            <a:ext cx="3275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rgbClr val="990000"/>
                </a:solidFill>
              </a:rPr>
              <a:t>RENDICIÓN DE CUENTAS</a:t>
            </a:r>
            <a:endParaRPr lang="es-MX" b="1" dirty="0">
              <a:solidFill>
                <a:srgbClr val="990000"/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1521431" y="2189951"/>
            <a:ext cx="4297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rgbClr val="990000"/>
                </a:solidFill>
              </a:rPr>
              <a:t>PRÁCTICAS DE TRANSPARENCIAS</a:t>
            </a:r>
            <a:endParaRPr lang="es-MX" b="1" dirty="0">
              <a:solidFill>
                <a:srgbClr val="990000"/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2625639" y="3529710"/>
            <a:ext cx="1871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Capacitaciones</a:t>
            </a:r>
            <a:endParaRPr lang="es-MX" b="1" dirty="0"/>
          </a:p>
        </p:txBody>
      </p:sp>
      <p:sp>
        <p:nvSpPr>
          <p:cNvPr id="8" name="CuadroTexto 7"/>
          <p:cNvSpPr txBox="1"/>
          <p:nvPr/>
        </p:nvSpPr>
        <p:spPr>
          <a:xfrm>
            <a:off x="5735780" y="4869470"/>
            <a:ext cx="1571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Reuniones</a:t>
            </a:r>
            <a:endParaRPr lang="es-MX" b="1" dirty="0"/>
          </a:p>
        </p:txBody>
      </p:sp>
      <p:sp>
        <p:nvSpPr>
          <p:cNvPr id="9" name="CuadroTexto 8"/>
          <p:cNvSpPr txBox="1"/>
          <p:nvPr/>
        </p:nvSpPr>
        <p:spPr>
          <a:xfrm>
            <a:off x="8117377" y="3529710"/>
            <a:ext cx="3071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Conformación de comités.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3429868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0139" y="1286658"/>
            <a:ext cx="9603275" cy="575394"/>
          </a:xfrm>
        </p:spPr>
        <p:txBody>
          <a:bodyPr/>
          <a:lstStyle/>
          <a:p>
            <a:pPr algn="ctr"/>
            <a:r>
              <a:rPr lang="es-ES" dirty="0" smtClean="0"/>
              <a:t>DOCUMENTOS NORMATIVOS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s-MX" dirty="0" smtClean="0"/>
              <a:t>Reglas </a:t>
            </a:r>
            <a:r>
              <a:rPr lang="es-MX" dirty="0"/>
              <a:t>de operación del PRODEP </a:t>
            </a:r>
            <a:r>
              <a:rPr lang="es-MX" dirty="0" smtClean="0"/>
              <a:t>2023.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MX" dirty="0" smtClean="0"/>
              <a:t>Esquema </a:t>
            </a:r>
            <a:r>
              <a:rPr lang="es-MX" dirty="0"/>
              <a:t>de la Contraloría </a:t>
            </a:r>
            <a:r>
              <a:rPr lang="es-MX" dirty="0" smtClean="0"/>
              <a:t>Social.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MX" dirty="0" smtClean="0"/>
              <a:t>Guía Operativa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MX" dirty="0" smtClean="0"/>
              <a:t>Plan </a:t>
            </a:r>
            <a:r>
              <a:rPr lang="es-MX" dirty="0"/>
              <a:t>Anual de Trabajo de la Contraloría Social (PATCS</a:t>
            </a:r>
            <a:r>
              <a:rPr lang="es-MX" dirty="0" smtClean="0"/>
              <a:t>)</a:t>
            </a:r>
          </a:p>
          <a:p>
            <a:pPr marL="0" indent="0">
              <a:buNone/>
            </a:pPr>
            <a:r>
              <a:rPr lang="es-MX" b="1" dirty="0" smtClean="0"/>
              <a:t>Publicados en:</a:t>
            </a:r>
          </a:p>
          <a:p>
            <a:pPr marL="0" indent="0">
              <a:buNone/>
            </a:pPr>
            <a:r>
              <a:rPr lang="es-MX" dirty="0" smtClean="0">
                <a:hlinkClick r:id="rId2"/>
              </a:rPr>
              <a:t>https</a:t>
            </a:r>
            <a:r>
              <a:rPr lang="es-MX" dirty="0">
                <a:hlinkClick r:id="rId2"/>
              </a:rPr>
              <a:t>://</a:t>
            </a:r>
            <a:r>
              <a:rPr lang="es-MX" dirty="0" smtClean="0">
                <a:hlinkClick r:id="rId2"/>
              </a:rPr>
              <a:t>dgesui.ses.sep.gob.mx/programas/programa-para-el-desarrollo-profesional-docente-para-el-tipo-superior-s247-prodep-vigente</a:t>
            </a:r>
            <a:endParaRPr lang="es-MX" dirty="0" smtClean="0"/>
          </a:p>
          <a:p>
            <a:pPr marL="0" indent="0">
              <a:buNone/>
            </a:pPr>
            <a:r>
              <a:rPr lang="es-MX" dirty="0">
                <a:hlinkClick r:id="rId3"/>
              </a:rPr>
              <a:t>https://</a:t>
            </a:r>
            <a:r>
              <a:rPr lang="es-MX" dirty="0" smtClean="0">
                <a:hlinkClick r:id="rId3"/>
              </a:rPr>
              <a:t>www.utm.mx/contraloria/prodep.html</a:t>
            </a:r>
            <a:endParaRPr lang="es-MX" dirty="0" smtClean="0"/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38338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4" descr="Cuales son las diferencias físicas entre hombres y mujeres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2134" y="2493691"/>
            <a:ext cx="1575121" cy="1214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Revisiones Estáticas - IEEE-1028: revisiones de software &amp; Modelos de  desarroll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5551" y="4474722"/>
            <a:ext cx="1820165" cy="1560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Revisión - Qué es, tipos, definición y concept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1478" y="4110643"/>
            <a:ext cx="2311721" cy="1488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3591098" y="2151438"/>
            <a:ext cx="4480560" cy="1439660"/>
          </a:xfrm>
        </p:spPr>
        <p:txBody>
          <a:bodyPr>
            <a:normAutofit/>
          </a:bodyPr>
          <a:lstStyle/>
          <a:p>
            <a:pPr algn="ctr"/>
            <a:r>
              <a:rPr lang="es-ES" b="1" dirty="0" smtClean="0">
                <a:solidFill>
                  <a:srgbClr val="990000"/>
                </a:solidFill>
              </a:rPr>
              <a:t>COMITÉ DE CONTRALORÍA SOCIAL</a:t>
            </a:r>
            <a:endParaRPr lang="es-MX" b="1" dirty="0">
              <a:solidFill>
                <a:srgbClr val="990000"/>
              </a:solidFill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368713" y="1034944"/>
            <a:ext cx="3358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Responsable de Contraloría Social</a:t>
            </a:r>
            <a:endParaRPr lang="es-MX" dirty="0"/>
          </a:p>
        </p:txBody>
      </p:sp>
      <p:sp>
        <p:nvSpPr>
          <p:cNvPr id="5" name="Rectángulo 4"/>
          <p:cNvSpPr/>
          <p:nvPr/>
        </p:nvSpPr>
        <p:spPr>
          <a:xfrm>
            <a:off x="7363189" y="985562"/>
            <a:ext cx="35883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MX" dirty="0"/>
              <a:t>Profesoras(es) de Tiempo Completo </a:t>
            </a:r>
            <a:r>
              <a:rPr lang="es-MX" dirty="0" smtClean="0"/>
              <a:t> </a:t>
            </a:r>
            <a:r>
              <a:rPr lang="es-MX" dirty="0"/>
              <a:t>y/o beneficiarios </a:t>
            </a:r>
            <a:endParaRPr lang="es-ES" dirty="0"/>
          </a:p>
        </p:txBody>
      </p:sp>
      <p:sp>
        <p:nvSpPr>
          <p:cNvPr id="6" name="Rectángulo 5"/>
          <p:cNvSpPr/>
          <p:nvPr/>
        </p:nvSpPr>
        <p:spPr>
          <a:xfrm>
            <a:off x="282400" y="2808446"/>
            <a:ext cx="3194859" cy="959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/>
              <a:t>Solicitar la información pública relacionada con la operación del programa</a:t>
            </a:r>
            <a:r>
              <a:rPr lang="es-MX" dirty="0">
                <a:latin typeface="Arial Narrow" panose="020B0606020202030204" pitchFamily="34" charset="0"/>
              </a:rPr>
              <a:t>.</a:t>
            </a:r>
          </a:p>
        </p:txBody>
      </p:sp>
      <p:sp>
        <p:nvSpPr>
          <p:cNvPr id="7" name="Flecha derecha 6"/>
          <p:cNvSpPr/>
          <p:nvPr/>
        </p:nvSpPr>
        <p:spPr>
          <a:xfrm rot="10800000">
            <a:off x="3541529" y="3096798"/>
            <a:ext cx="1039091" cy="3823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Rectángulo 7"/>
          <p:cNvSpPr/>
          <p:nvPr/>
        </p:nvSpPr>
        <p:spPr>
          <a:xfrm>
            <a:off x="5962150" y="4707592"/>
            <a:ext cx="7688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 smtClean="0"/>
              <a:t>Vigilar</a:t>
            </a:r>
            <a:endParaRPr lang="es-MX" dirty="0">
              <a:latin typeface="Arial Narrow" panose="020B0606020202030204" pitchFamily="34" charset="0"/>
            </a:endParaRPr>
          </a:p>
        </p:txBody>
      </p:sp>
      <p:sp>
        <p:nvSpPr>
          <p:cNvPr id="10" name="Flecha derecha 9"/>
          <p:cNvSpPr/>
          <p:nvPr/>
        </p:nvSpPr>
        <p:spPr>
          <a:xfrm rot="5400000">
            <a:off x="5772883" y="3919451"/>
            <a:ext cx="1039091" cy="3823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Abrir llave 10"/>
          <p:cNvSpPr/>
          <p:nvPr/>
        </p:nvSpPr>
        <p:spPr>
          <a:xfrm>
            <a:off x="6886477" y="3749652"/>
            <a:ext cx="365760" cy="2285211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Rectángulo 11"/>
          <p:cNvSpPr/>
          <p:nvPr/>
        </p:nvSpPr>
        <p:spPr>
          <a:xfrm>
            <a:off x="7069357" y="3826180"/>
            <a:ext cx="408971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s-MX" dirty="0" smtClean="0"/>
              <a:t>Difusión de información veraz </a:t>
            </a:r>
            <a:r>
              <a:rPr lang="es-MX" dirty="0"/>
              <a:t>y oportuna sobre la operación del programa federal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7062507" y="4755702"/>
            <a:ext cx="41896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MX" dirty="0"/>
              <a:t>E</a:t>
            </a:r>
            <a:r>
              <a:rPr lang="es-MX" dirty="0" smtClean="0"/>
              <a:t>l </a:t>
            </a:r>
            <a:r>
              <a:rPr lang="es-MX" dirty="0"/>
              <a:t>ejercicio de los recursos </a:t>
            </a:r>
            <a:r>
              <a:rPr lang="es-MX" dirty="0" smtClean="0"/>
              <a:t>públicos para que sea transparente </a:t>
            </a:r>
            <a:r>
              <a:rPr lang="es-MX" dirty="0"/>
              <a:t>y con apego a lo establecido en las reglas de operación.</a:t>
            </a:r>
          </a:p>
        </p:txBody>
      </p:sp>
      <p:sp>
        <p:nvSpPr>
          <p:cNvPr id="14" name="AutoShape 4" descr="Revisiones Estáticas - IEEE-1028: revisiones de software &amp; Modelos de  desarroll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7" name="Flecha izquierda y derecha 16"/>
          <p:cNvSpPr/>
          <p:nvPr/>
        </p:nvSpPr>
        <p:spPr>
          <a:xfrm>
            <a:off x="4838007" y="1042359"/>
            <a:ext cx="2414230" cy="3693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6932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 animBg="1"/>
      <p:bldP spid="8" grpId="0"/>
      <p:bldP spid="10" grpId="0" animBg="1"/>
      <p:bldP spid="11" grpId="0" animBg="1"/>
      <p:bldP spid="12" grpId="0"/>
      <p:bldP spid="13" grpId="0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451578" y="1236781"/>
            <a:ext cx="9603275" cy="567081"/>
          </a:xfrm>
        </p:spPr>
        <p:txBody>
          <a:bodyPr/>
          <a:lstStyle/>
          <a:p>
            <a:r>
              <a:rPr lang="es-ES" b="1" dirty="0"/>
              <a:t>Presentación de Quejas y/o Denuncias</a:t>
            </a:r>
            <a:endParaRPr lang="es-MX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 smtClean="0"/>
              <a:t>Es competencia del Responsable de Contraloría Social (RCS) su captación </a:t>
            </a:r>
            <a:r>
              <a:rPr lang="es-MX" dirty="0" err="1" smtClean="0"/>
              <a:t>através</a:t>
            </a:r>
            <a:r>
              <a:rPr lang="es-MX" dirty="0" smtClean="0"/>
              <a:t> del “Formato quejas y/o denuncias” (</a:t>
            </a:r>
            <a:r>
              <a:rPr lang="es-MX" dirty="0"/>
              <a:t>Anexo7</a:t>
            </a:r>
            <a:r>
              <a:rPr lang="es-MX" dirty="0" smtClean="0"/>
              <a:t>). Identificar si se trata de una queja o una denuncia para determinar el mecanismo de atención</a:t>
            </a:r>
            <a:r>
              <a:rPr lang="es-MX" dirty="0"/>
              <a:t>.</a:t>
            </a:r>
          </a:p>
          <a:p>
            <a:r>
              <a:rPr lang="es-MX" dirty="0" smtClean="0"/>
              <a:t>Canalizar las denuncias para su correspondiente atención por parte de la autoridad competente (Contraloría Interna, OEC, etc</a:t>
            </a:r>
            <a:r>
              <a:rPr lang="es-MX" dirty="0"/>
              <a:t>.).</a:t>
            </a:r>
          </a:p>
          <a:p>
            <a:r>
              <a:rPr lang="es-MX" dirty="0" smtClean="0"/>
              <a:t>Notificara la DFI sobre la denuncia y la atención proporcionada a la misma.</a:t>
            </a:r>
            <a:endParaRPr lang="es-MX" dirty="0"/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62847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TM10001114[[fn=Galería]]</Template>
  <TotalTime>897</TotalTime>
  <Words>678</Words>
  <Application>Microsoft Office PowerPoint</Application>
  <PresentationFormat>Panorámica</PresentationFormat>
  <Paragraphs>93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1" baseType="lpstr">
      <vt:lpstr>Arial</vt:lpstr>
      <vt:lpstr>Arial Narrow</vt:lpstr>
      <vt:lpstr>Bahnschrift Light</vt:lpstr>
      <vt:lpstr>Gill Sans MT</vt:lpstr>
      <vt:lpstr>Times New Roman</vt:lpstr>
      <vt:lpstr>Trebuchet MS</vt:lpstr>
      <vt:lpstr>Wingdings</vt:lpstr>
      <vt:lpstr>Gallery</vt:lpstr>
      <vt:lpstr>Presentación de PowerPoint</vt:lpstr>
      <vt:lpstr>UNIVERSIDAD TECNOLÓGICA DE LA MIXTECA</vt:lpstr>
      <vt:lpstr>OBJETIVOS PRODEP</vt:lpstr>
      <vt:lpstr>Presentación de PowerPoint</vt:lpstr>
      <vt:lpstr> BENEFICIARIOS PRODEP</vt:lpstr>
      <vt:lpstr>Presentación de PowerPoint</vt:lpstr>
      <vt:lpstr>DOCUMENTOS NORMATIVOS</vt:lpstr>
      <vt:lpstr>COMITÉ DE CONTRALORÍA SOCIAL</vt:lpstr>
      <vt:lpstr>Presentación de Quejas y/o Denuncias</vt:lpstr>
      <vt:lpstr>Presentación de PowerPoint</vt:lpstr>
      <vt:lpstr>Presentación de PowerPoint</vt:lpstr>
      <vt:lpstr>Presentación de PowerPoint</vt:lpstr>
      <vt:lpstr>G R A C I A 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auditoria03</dc:creator>
  <cp:lastModifiedBy>auditoria03</cp:lastModifiedBy>
  <cp:revision>56</cp:revision>
  <dcterms:created xsi:type="dcterms:W3CDTF">2023-07-07T16:17:46Z</dcterms:created>
  <dcterms:modified xsi:type="dcterms:W3CDTF">2023-07-13T19:11:27Z</dcterms:modified>
</cp:coreProperties>
</file>